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4"/>
  </p:sldMasterIdLst>
  <p:notesMasterIdLst>
    <p:notesMasterId r:id="rId11"/>
  </p:notesMasterIdLst>
  <p:handoutMasterIdLst>
    <p:handoutMasterId r:id="rId12"/>
  </p:handoutMasterIdLst>
  <p:sldIdLst>
    <p:sldId id="280" r:id="rId5"/>
    <p:sldId id="279" r:id="rId6"/>
    <p:sldId id="287" r:id="rId7"/>
    <p:sldId id="282" r:id="rId8"/>
    <p:sldId id="281" r:id="rId9"/>
    <p:sldId id="28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3218" autoAdjust="0"/>
  </p:normalViewPr>
  <p:slideViewPr>
    <p:cSldViewPr snapToGrid="0" showGuides="1">
      <p:cViewPr varScale="1">
        <p:scale>
          <a:sx n="80" d="100"/>
          <a:sy n="80" d="100"/>
        </p:scale>
        <p:origin x="782" y="53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15/06/2021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15/06/2021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The advantage of MFCC is that they try to model the way we perc</a:t>
            </a:r>
            <a:r>
              <a:rPr lang="da-DK" dirty="0"/>
              <a:t>ei</a:t>
            </a:r>
            <a:r>
              <a:rPr lang="en-DK" dirty="0" err="1"/>
              <a:t>ve</a:t>
            </a:r>
            <a:r>
              <a:rPr lang="en-DK" dirty="0"/>
              <a:t> frequency. </a:t>
            </a:r>
            <a:r>
              <a:rPr lang="da-DK" dirty="0"/>
              <a:t>T</a:t>
            </a:r>
            <a:r>
              <a:rPr lang="en-DK" dirty="0"/>
              <a:t>he way we process audio</a:t>
            </a:r>
          </a:p>
          <a:p>
            <a:endParaRPr lang="en-DK" dirty="0"/>
          </a:p>
          <a:p>
            <a:r>
              <a:rPr lang="da-DK" dirty="0"/>
              <a:t>O</a:t>
            </a:r>
            <a:r>
              <a:rPr lang="en-DK" dirty="0" err="1"/>
              <a:t>riginally</a:t>
            </a:r>
            <a:r>
              <a:rPr lang="en-DK" dirty="0"/>
              <a:t> for speech recognition.</a:t>
            </a:r>
          </a:p>
          <a:p>
            <a:r>
              <a:rPr lang="da-DK" dirty="0"/>
              <a:t>N</a:t>
            </a:r>
            <a:r>
              <a:rPr lang="en-DK" dirty="0"/>
              <a:t>ow used for genre classification and also instrument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B92B3C0-A222-4140-B682-0D0FE07B4C2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5D55-B4E2-4784-8E57-2171A05B0D82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F4-59D6-4F7A-8317-9F22EF02B7E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339C-E086-4A48-A933-CC715472839B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E19B-1632-472F-9702-2F3913FCFEE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754E-E09D-4E85-B977-314908746ED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D75C-342F-4AE3-8F76-1D3A53872B7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9EAB-C1D0-4078-AB96-3715C01D1EB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19D-C5E0-4C34-823D-0304E039EA06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C409-E8DC-4ADB-9592-DC2E354B69E3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E3769-15A8-4152-810C-5985F41A379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89855A5-6A3D-4BAC-80DE-197130A4462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7C35-3CAB-4F01-B27A-00C62F18E1E4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801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258F178-00DA-40D2-89FD-A5536D998304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BCA9130-7A74-4009-906F-17B21FC64E0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17CE31A-E37F-4D90-97EB-7FD9013CE90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7D8BCCF-87A9-4273-A4D3-F8E5ECE021AB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B65E-4E87-441C-BF35-D81200C8F0B3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5712-8405-4CD5-A8BD-8EF11B41FC85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CC87DEA7-5B2D-4B3D-9F4F-C0035352F01B}" type="datetime1">
              <a:rPr lang="en-GB" smtClean="0"/>
              <a:t>15/06/2021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eb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1602-FCB1-425E-85AC-1626A5AE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Timbre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AAE7F-9A66-44D0-9973-B1844CB5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F060B-08F1-42DE-81B5-2B164352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50623-D225-40D6-9626-A0CB78B29EF2}"/>
              </a:ext>
            </a:extLst>
          </p:cNvPr>
          <p:cNvSpPr txBox="1"/>
          <p:nvPr/>
        </p:nvSpPr>
        <p:spPr>
          <a:xfrm>
            <a:off x="743200" y="1156771"/>
            <a:ext cx="39389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sz="2400" dirty="0"/>
          </a:p>
          <a:p>
            <a:r>
              <a:rPr lang="en-DK" sz="2400" dirty="0"/>
              <a:t>If you play the same note on a guitar and a piano with the same amplitude, what makes them sound different is </a:t>
            </a:r>
            <a:r>
              <a:rPr lang="en-DK" sz="2400" b="1" dirty="0"/>
              <a:t>timbre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66032E-E412-4D7F-9DC7-B582A97A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67" y="1392219"/>
            <a:ext cx="4129249" cy="4300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AD57A4-D933-411A-990A-CA1987939DAB}"/>
              </a:ext>
            </a:extLst>
          </p:cNvPr>
          <p:cNvSpPr txBox="1"/>
          <p:nvPr/>
        </p:nvSpPr>
        <p:spPr>
          <a:xfrm>
            <a:off x="7535538" y="5692949"/>
            <a:ext cx="268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dirty="0"/>
              <a:t>Frequency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5D3A7-6C53-461E-A4B2-386C290EB3EA}"/>
              </a:ext>
            </a:extLst>
          </p:cNvPr>
          <p:cNvSpPr txBox="1"/>
          <p:nvPr/>
        </p:nvSpPr>
        <p:spPr>
          <a:xfrm rot="16200000">
            <a:off x="4471343" y="2223656"/>
            <a:ext cx="268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dirty="0"/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868906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C18D3B-EA0F-4F31-9D3D-9DAFEAC0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features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2FE6-72DD-4308-9EA6-A088A15A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5596-3767-4488-8F7E-684DAA49151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311D4-A524-407E-9379-80DCC87E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5C5FD6-FF57-4CA3-86B1-F85ECE9858A7}"/>
              </a:ext>
            </a:extLst>
          </p:cNvPr>
          <p:cNvSpPr/>
          <p:nvPr/>
        </p:nvSpPr>
        <p:spPr>
          <a:xfrm>
            <a:off x="1555845" y="1355353"/>
            <a:ext cx="1501253" cy="4619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96502-5323-4622-A002-949969BE0B23}"/>
              </a:ext>
            </a:extLst>
          </p:cNvPr>
          <p:cNvSpPr txBox="1"/>
          <p:nvPr/>
        </p:nvSpPr>
        <p:spPr>
          <a:xfrm>
            <a:off x="1680868" y="1447934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Waveform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20076E-DF3A-4E3C-B6E4-7AFED6737702}"/>
              </a:ext>
            </a:extLst>
          </p:cNvPr>
          <p:cNvSpPr txBox="1"/>
          <p:nvPr/>
        </p:nvSpPr>
        <p:spPr>
          <a:xfrm>
            <a:off x="1891229" y="6060427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MFCC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4B063C-0D67-40A2-B0FA-86E0175135F1}"/>
              </a:ext>
            </a:extLst>
          </p:cNvPr>
          <p:cNvSpPr/>
          <p:nvPr/>
        </p:nvSpPr>
        <p:spPr>
          <a:xfrm>
            <a:off x="1539854" y="2222161"/>
            <a:ext cx="1662469" cy="4619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1A771-FDE4-40C0-8C37-3636FEB6DD72}"/>
              </a:ext>
            </a:extLst>
          </p:cNvPr>
          <p:cNvSpPr/>
          <p:nvPr/>
        </p:nvSpPr>
        <p:spPr>
          <a:xfrm>
            <a:off x="1539853" y="3004222"/>
            <a:ext cx="1662470" cy="6291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E55D7A-A434-44D5-83EA-611516BB9080}"/>
              </a:ext>
            </a:extLst>
          </p:cNvPr>
          <p:cNvSpPr/>
          <p:nvPr/>
        </p:nvSpPr>
        <p:spPr>
          <a:xfrm>
            <a:off x="1539853" y="4022935"/>
            <a:ext cx="1769728" cy="4753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096BC9-5372-4CAA-99D0-BFE7EA05B5CE}"/>
              </a:ext>
            </a:extLst>
          </p:cNvPr>
          <p:cNvSpPr/>
          <p:nvPr/>
        </p:nvSpPr>
        <p:spPr>
          <a:xfrm>
            <a:off x="1555844" y="4908364"/>
            <a:ext cx="1753737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A05775-64A7-4E44-A72F-D75D44007B9B}"/>
              </a:ext>
            </a:extLst>
          </p:cNvPr>
          <p:cNvSpPr txBox="1"/>
          <p:nvPr/>
        </p:nvSpPr>
        <p:spPr>
          <a:xfrm>
            <a:off x="1980631" y="2297274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ABAD1-DA57-43BC-99E9-71C5BA189F0F}"/>
              </a:ext>
            </a:extLst>
          </p:cNvPr>
          <p:cNvSpPr txBox="1"/>
          <p:nvPr/>
        </p:nvSpPr>
        <p:spPr>
          <a:xfrm>
            <a:off x="1539853" y="3019193"/>
            <a:ext cx="183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Log-Amplitude Spectrum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D7D682-B401-4DD4-9A59-CEF32B9740B4}"/>
              </a:ext>
            </a:extLst>
          </p:cNvPr>
          <p:cNvSpPr txBox="1"/>
          <p:nvPr/>
        </p:nvSpPr>
        <p:spPr>
          <a:xfrm>
            <a:off x="1617145" y="4048198"/>
            <a:ext cx="199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Mel-Scaling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E9CAFC-0B00-41CD-AD87-A08DCF5AF1AC}"/>
              </a:ext>
            </a:extLst>
          </p:cNvPr>
          <p:cNvSpPr txBox="1"/>
          <p:nvPr/>
        </p:nvSpPr>
        <p:spPr>
          <a:xfrm>
            <a:off x="1589859" y="4949494"/>
            <a:ext cx="199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Discrete Cosine</a:t>
            </a:r>
          </a:p>
          <a:p>
            <a:r>
              <a:rPr lang="en-DK" dirty="0"/>
              <a:t>Transform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0B267F-9E21-4A32-95F5-46F6CF77C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49" y="3142189"/>
            <a:ext cx="7564704" cy="223687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A1CE49-CB9C-49BE-9D3B-80AA7BC292CD}"/>
              </a:ext>
            </a:extLst>
          </p:cNvPr>
          <p:cNvCxnSpPr>
            <a:cxnSpLocks/>
          </p:cNvCxnSpPr>
          <p:nvPr/>
        </p:nvCxnSpPr>
        <p:spPr>
          <a:xfrm>
            <a:off x="2317260" y="1794033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67F470-7EA9-4723-B966-1427E563F929}"/>
              </a:ext>
            </a:extLst>
          </p:cNvPr>
          <p:cNvCxnSpPr>
            <a:cxnSpLocks/>
          </p:cNvCxnSpPr>
          <p:nvPr/>
        </p:nvCxnSpPr>
        <p:spPr>
          <a:xfrm>
            <a:off x="2317260" y="2666901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AA6C9A-A622-4830-A359-C9B33134768F}"/>
              </a:ext>
            </a:extLst>
          </p:cNvPr>
          <p:cNvCxnSpPr>
            <a:cxnSpLocks/>
          </p:cNvCxnSpPr>
          <p:nvPr/>
        </p:nvCxnSpPr>
        <p:spPr>
          <a:xfrm>
            <a:off x="2339919" y="3643799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C5C509-6614-4FEA-A0C3-8144CAE1CAE5}"/>
              </a:ext>
            </a:extLst>
          </p:cNvPr>
          <p:cNvCxnSpPr>
            <a:cxnSpLocks/>
          </p:cNvCxnSpPr>
          <p:nvPr/>
        </p:nvCxnSpPr>
        <p:spPr>
          <a:xfrm>
            <a:off x="2317260" y="4498320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355F85-2065-4CF5-A243-3879CE5D5F9A}"/>
              </a:ext>
            </a:extLst>
          </p:cNvPr>
          <p:cNvCxnSpPr>
            <a:cxnSpLocks/>
          </p:cNvCxnSpPr>
          <p:nvPr/>
        </p:nvCxnSpPr>
        <p:spPr>
          <a:xfrm>
            <a:off x="2341175" y="5554695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46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D8F554-19D4-4A31-92C1-A3566BEB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Example </a:t>
            </a:r>
            <a:r>
              <a:rPr lang="en-DK" dirty="0" err="1"/>
              <a:t>MFCCs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099E-8543-49F6-9F2E-561955D8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5D55-B4E2-4784-8E57-2171A05B0D82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B7DC2-DB7B-4C22-B8A9-3C508EB2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8869-4BB1-4AB2-A952-624973DE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249C9E-D2C0-4A4E-AA22-91BF19E3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4" y="1279711"/>
            <a:ext cx="3373005" cy="2372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84CE20-9624-4F36-B609-0DFEBF14A02B}"/>
              </a:ext>
            </a:extLst>
          </p:cNvPr>
          <p:cNvSpPr txBox="1"/>
          <p:nvPr/>
        </p:nvSpPr>
        <p:spPr>
          <a:xfrm>
            <a:off x="1762699" y="369065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Blues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65A0E-9EDD-4759-A5E1-5259BFC81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67" y="1279711"/>
            <a:ext cx="3373005" cy="23707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A619B2-7F0B-4F72-B9B3-ED3305D2F8D6}"/>
              </a:ext>
            </a:extLst>
          </p:cNvPr>
          <p:cNvSpPr txBox="1"/>
          <p:nvPr/>
        </p:nvSpPr>
        <p:spPr>
          <a:xfrm>
            <a:off x="5411096" y="369065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Classical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51EA37-3F6E-4BCB-81F9-75D2AEBFA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145" y="1252666"/>
            <a:ext cx="3359147" cy="2370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BFB99F-6CEC-4087-B0BA-A950F83BAEE9}"/>
              </a:ext>
            </a:extLst>
          </p:cNvPr>
          <p:cNvSpPr txBox="1"/>
          <p:nvPr/>
        </p:nvSpPr>
        <p:spPr>
          <a:xfrm>
            <a:off x="9240247" y="365048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Country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6DCA80-DBE9-4963-B48A-7B0F37FE6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63" y="4059983"/>
            <a:ext cx="3373005" cy="2407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4423B3-B79C-4980-B4F3-629AB252B957}"/>
              </a:ext>
            </a:extLst>
          </p:cNvPr>
          <p:cNvSpPr txBox="1"/>
          <p:nvPr/>
        </p:nvSpPr>
        <p:spPr>
          <a:xfrm>
            <a:off x="1762698" y="6481157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Rock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5CB957-205C-44DE-BECC-E4B3627BB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755" y="4078221"/>
            <a:ext cx="3470028" cy="24589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E2ED45-2186-4EC2-9A8B-3244FF3EF55C}"/>
              </a:ext>
            </a:extLst>
          </p:cNvPr>
          <p:cNvSpPr txBox="1"/>
          <p:nvPr/>
        </p:nvSpPr>
        <p:spPr>
          <a:xfrm>
            <a:off x="5641914" y="646782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Metal</a:t>
            </a:r>
          </a:p>
        </p:txBody>
      </p:sp>
    </p:spTree>
    <p:extLst>
      <p:ext uri="{BB962C8B-B14F-4D97-AF65-F5344CB8AC3E}">
        <p14:creationId xmlns:p14="http://schemas.microsoft.com/office/powerpoint/2010/main" val="650984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5581835" cy="865186"/>
          </a:xfrm>
        </p:spPr>
        <p:txBody>
          <a:bodyPr/>
          <a:lstStyle/>
          <a:p>
            <a:r>
              <a:rPr lang="en-DK" dirty="0"/>
              <a:t>Conventional Neural Network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2430" y="1303594"/>
            <a:ext cx="52173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Used </a:t>
            </a:r>
            <a:r>
              <a:rPr lang="en-DK" dirty="0" err="1"/>
              <a:t>Keras.Sequential</a:t>
            </a:r>
            <a:r>
              <a:rPr lang="en-DK" dirty="0"/>
              <a:t> to build CNN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DK" dirty="0"/>
              <a:t>3 x Convolution layer, max pooling, batch normalization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1 Dense layer with 64 neurons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Dropout layer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Dense layer with 10 neurons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DK" dirty="0"/>
              <a:t>30 epochs used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da-DK" dirty="0"/>
              <a:t>T</a:t>
            </a:r>
            <a:r>
              <a:rPr lang="en-DK" dirty="0" err="1"/>
              <a:t>akes</a:t>
            </a:r>
            <a:r>
              <a:rPr lang="en-DK" dirty="0"/>
              <a:t> roughly 30 minutes to train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Optimized using </a:t>
            </a:r>
            <a:r>
              <a:rPr lang="en-DK" dirty="0" err="1"/>
              <a:t>Keras.Tuner</a:t>
            </a:r>
            <a:r>
              <a:rPr lang="en-DK" dirty="0"/>
              <a:t> “</a:t>
            </a:r>
            <a:r>
              <a:rPr lang="en-DK" dirty="0" err="1"/>
              <a:t>RandomSearch</a:t>
            </a:r>
            <a:r>
              <a:rPr lang="en-DK" dirty="0"/>
              <a:t>” 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number of convolution layers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number of filters in each layer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582920-49DC-4100-ABF3-CC1F5CD0E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076" y="999964"/>
            <a:ext cx="4656028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27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0129" cy="1470508"/>
          </a:xfrm>
        </p:spPr>
        <p:txBody>
          <a:bodyPr/>
          <a:lstStyle/>
          <a:p>
            <a:r>
              <a:rPr lang="en-DK" dirty="0"/>
              <a:t>Results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1177322" y="3619348"/>
            <a:ext cx="42737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Scores 80.8% on Test data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US" dirty="0"/>
              <a:t>Classical and metal are easiest to predict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Rock is hardest, </a:t>
            </a:r>
            <a:r>
              <a:rPr lang="en-DK" dirty="0"/>
              <a:t>mostly </a:t>
            </a:r>
            <a:r>
              <a:rPr lang="en-DK" dirty="0" err="1"/>
              <a:t>mislabeled</a:t>
            </a:r>
            <a:r>
              <a:rPr lang="en-DK" dirty="0"/>
              <a:t> as country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F70643-7D48-4E88-832D-C9C768EC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840" y="994115"/>
            <a:ext cx="5537547" cy="57393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03BE9C-BC15-40A8-8919-A08564D0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13" y="1183618"/>
            <a:ext cx="5471764" cy="19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8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5659" cy="865186"/>
          </a:xfrm>
        </p:spPr>
        <p:txBody>
          <a:bodyPr/>
          <a:lstStyle/>
          <a:p>
            <a:r>
              <a:rPr lang="en-DK" dirty="0"/>
              <a:t>Outlook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2430" y="1543518"/>
            <a:ext cx="82500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CNN is a good model for classifying music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I don’t think it will get much better, since humans can’t always classify genres perfectly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Would like to keep optimizing more hyperparameters in the CNN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DK" dirty="0"/>
              <a:t>Try to extract instruments in all the tracks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5257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full.potx" id="{CA255E10-3E16-4FB7-8EF9-205921B44FCB}" vid="{9D4D5F80-3538-44B6-AEDE-3883787177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411F1AC927754F858CEBB979BA4F29" ma:contentTypeVersion="2" ma:contentTypeDescription="Create a new document." ma:contentTypeScope="" ma:versionID="8af853e83238abbe736be42af5fa9894">
  <xsd:schema xmlns:xsd="http://www.w3.org/2001/XMLSchema" xmlns:xs="http://www.w3.org/2001/XMLSchema" xmlns:p="http://schemas.microsoft.com/office/2006/metadata/properties" xmlns:ns3="b74113b4-918f-4bec-b35d-6d26e47358cc" targetNamespace="http://schemas.microsoft.com/office/2006/metadata/properties" ma:root="true" ma:fieldsID="84558edc9276cbb461cd5a622380df08" ns3:_="">
    <xsd:import namespace="b74113b4-918f-4bec-b35d-6d26e47358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4113b4-918f-4bec-b35d-6d26e47358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8BBF371-3D7B-427E-9C17-4B515C2AC9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4113b4-918f-4bec-b35d-6d26e47358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0C423A-26D1-4528-9E19-CF5E641CC0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1FA2EE-802E-46E7-9401-4D6074806AAC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b74113b4-918f-4bec-b35d-6d26e47358cc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16_9_ENG_full</Template>
  <TotalTime>9613</TotalTime>
  <Words>228</Words>
  <Application>Microsoft Office PowerPoint</Application>
  <PresentationFormat>Widescreen</PresentationFormat>
  <Paragraphs>65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Microsoft New Tai Lue</vt:lpstr>
      <vt:lpstr>Brugerdefineret design</vt:lpstr>
      <vt:lpstr>Timbre</vt:lpstr>
      <vt:lpstr>Finding features</vt:lpstr>
      <vt:lpstr>Example MFCCs</vt:lpstr>
      <vt:lpstr>Conventional Neural Network  </vt:lpstr>
      <vt:lpstr>Results  </vt:lpstr>
      <vt:lpstr>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 02-02-2021</dc:title>
  <dc:creator>Sofus Laguna Kristensen</dc:creator>
  <cp:lastModifiedBy>Sofus Laguna Kristensen</cp:lastModifiedBy>
  <cp:revision>40</cp:revision>
  <dcterms:created xsi:type="dcterms:W3CDTF">2021-02-02T11:30:06Z</dcterms:created>
  <dcterms:modified xsi:type="dcterms:W3CDTF">2021-06-15T10:24:38Z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ContentTypeId">
    <vt:lpwstr>0x010100D8411F1AC927754F858CEBB979BA4F29</vt:lpwstr>
  </property>
</Properties>
</file>